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Inter Bold" charset="1" panose="020B0802030000000004"/>
      <p:regular r:id="rId32"/>
    </p:embeddedFont>
    <p:embeddedFont>
      <p:font typeface="Inter" charset="1" panose="020B0502030000000004"/>
      <p:regular r:id="rId33"/>
    </p:embeddedFont>
    <p:embeddedFont>
      <p:font typeface="Canva Sans" charset="1" panose="020B0503030501040103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embeddings/oleObject1.bin" Type="http://schemas.openxmlformats.org/officeDocument/2006/relationships/oleObjec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embeddings/oleObject3.bin" Type="http://schemas.openxmlformats.org/officeDocument/2006/relationships/oleObjec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Relationship Id="rId5" Target="../embeddings/oleObject2.bin" Type="http://schemas.openxmlformats.org/officeDocument/2006/relationships/oleObjec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39529">
            <a:off x="11663316" y="-1482168"/>
            <a:ext cx="6415799" cy="13194445"/>
          </a:xfrm>
          <a:custGeom>
            <a:avLst/>
            <a:gdLst/>
            <a:ahLst/>
            <a:cxnLst/>
            <a:rect r="r" b="b" t="t" l="l"/>
            <a:pathLst>
              <a:path h="13194445" w="6415799">
                <a:moveTo>
                  <a:pt x="0" y="0"/>
                </a:moveTo>
                <a:lnTo>
                  <a:pt x="6415798" y="0"/>
                </a:lnTo>
                <a:lnTo>
                  <a:pt x="6415798" y="13194445"/>
                </a:lnTo>
                <a:lnTo>
                  <a:pt x="0" y="13194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39529">
            <a:off x="-1658096" y="-945571"/>
            <a:ext cx="3316192" cy="6819932"/>
          </a:xfrm>
          <a:custGeom>
            <a:avLst/>
            <a:gdLst/>
            <a:ahLst/>
            <a:cxnLst/>
            <a:rect r="r" b="b" t="t" l="l"/>
            <a:pathLst>
              <a:path h="6819932" w="3316192">
                <a:moveTo>
                  <a:pt x="0" y="0"/>
                </a:moveTo>
                <a:lnTo>
                  <a:pt x="3316192" y="0"/>
                </a:lnTo>
                <a:lnTo>
                  <a:pt x="3316192" y="6819932"/>
                </a:lnTo>
                <a:lnTo>
                  <a:pt x="0" y="6819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05219" y="2273895"/>
            <a:ext cx="7955306" cy="333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02"/>
              </a:lnSpc>
            </a:pPr>
            <a:r>
              <a:rPr lang="en-US" sz="9573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TinyALU </a:t>
            </a:r>
          </a:p>
          <a:p>
            <a:pPr algn="l">
              <a:lnSpc>
                <a:spcPts val="13402"/>
              </a:lnSpc>
              <a:spcBef>
                <a:spcPct val="0"/>
              </a:spcBef>
            </a:pPr>
            <a:r>
              <a:rPr lang="en-US" sz="9573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Verification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05219" y="6739878"/>
            <a:ext cx="9731394" cy="133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0"/>
              </a:lnSpc>
            </a:pPr>
            <a:r>
              <a:rPr lang="en-US" sz="2557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presented by</a:t>
            </a:r>
          </a:p>
          <a:p>
            <a:pPr algn="l">
              <a:lnSpc>
                <a:spcPts val="3580"/>
              </a:lnSpc>
            </a:pPr>
            <a:r>
              <a:rPr lang="en-US" sz="255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Ahmed Abdellatif - Ahmed Amr - Ahmed Essam</a:t>
            </a:r>
          </a:p>
          <a:p>
            <a:pPr algn="l">
              <a:lnSpc>
                <a:spcPts val="3580"/>
              </a:lnSpc>
              <a:spcBef>
                <a:spcPct val="0"/>
              </a:spcBef>
            </a:pPr>
            <a:r>
              <a:rPr lang="en-US" sz="255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Aya Hassan - Eman Yasser - Essraa Khlaed - Passant Nabil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02340" y="3718062"/>
            <a:ext cx="10316393" cy="4793276"/>
          </a:xfrm>
          <a:custGeom>
            <a:avLst/>
            <a:gdLst/>
            <a:ahLst/>
            <a:cxnLst/>
            <a:rect r="r" b="b" t="t" l="l"/>
            <a:pathLst>
              <a:path h="4793276" w="10316393">
                <a:moveTo>
                  <a:pt x="0" y="0"/>
                </a:moveTo>
                <a:lnTo>
                  <a:pt x="10316393" y="0"/>
                </a:lnTo>
                <a:lnTo>
                  <a:pt x="10316393" y="4793276"/>
                </a:lnTo>
                <a:lnTo>
                  <a:pt x="0" y="4793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9452" y="640754"/>
            <a:ext cx="672806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Main sequence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9087" y="2014380"/>
            <a:ext cx="14782900" cy="2472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3941" indent="-301971" lvl="1">
              <a:lnSpc>
                <a:spcPts val="3916"/>
              </a:lnSpc>
              <a:buFont typeface="Arial"/>
              <a:buChar char="•"/>
            </a:pPr>
            <a:r>
              <a:rPr lang="en-US" sz="279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Generate test transactions for the TinyALU.</a:t>
            </a:r>
          </a:p>
          <a:p>
            <a:pPr algn="l" marL="603941" indent="-301971" lvl="1">
              <a:lnSpc>
                <a:spcPts val="3916"/>
              </a:lnSpc>
              <a:buFont typeface="Arial"/>
              <a:buChar char="•"/>
            </a:pPr>
            <a:r>
              <a:rPr lang="en-US" sz="279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Randomize the item.</a:t>
            </a:r>
          </a:p>
          <a:p>
            <a:pPr algn="l" marL="603941" indent="-301971" lvl="1">
              <a:lnSpc>
                <a:spcPts val="3916"/>
              </a:lnSpc>
              <a:buFont typeface="Arial"/>
              <a:buChar char="•"/>
            </a:pPr>
            <a:r>
              <a:rPr lang="en-US" sz="279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Check if reset_n is active,we go for continue and go to new operation.</a:t>
            </a:r>
          </a:p>
          <a:p>
            <a:pPr algn="l">
              <a:lnSpc>
                <a:spcPts val="3916"/>
              </a:lnSpc>
            </a:pPr>
          </a:p>
          <a:p>
            <a:pPr algn="l">
              <a:lnSpc>
                <a:spcPts val="39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26815" y="4871195"/>
            <a:ext cx="12086029" cy="3520056"/>
          </a:xfrm>
          <a:custGeom>
            <a:avLst/>
            <a:gdLst/>
            <a:ahLst/>
            <a:cxnLst/>
            <a:rect r="r" b="b" t="t" l="l"/>
            <a:pathLst>
              <a:path h="3520056" w="12086029">
                <a:moveTo>
                  <a:pt x="0" y="0"/>
                </a:moveTo>
                <a:lnTo>
                  <a:pt x="12086029" y="0"/>
                </a:lnTo>
                <a:lnTo>
                  <a:pt x="12086029" y="3520056"/>
                </a:lnTo>
                <a:lnTo>
                  <a:pt x="0" y="352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5023" y="2007870"/>
            <a:ext cx="14797058" cy="313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Single cycle :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Single-cycle operations: Any op except 4.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Save A, B, op, start to ensure the input values are stable during the operation.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Send the item to the driver again with the same values to ensure deterministic behavior.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49452" y="640754"/>
            <a:ext cx="672806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Main sequence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65092" y="7688704"/>
            <a:ext cx="3399880" cy="1597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2294">
                <a:solidFill>
                  <a:srgbClr val="001864"/>
                </a:solidFill>
                <a:latin typeface="Canva Sans"/>
                <a:ea typeface="Canva Sans"/>
                <a:cs typeface="Canva Sans"/>
                <a:sym typeface="Canva Sans"/>
              </a:rPr>
              <a:t>Randomization with Constraints,we force the randomized item to match saved values.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12624019" y="7736329"/>
            <a:ext cx="1817533" cy="418894"/>
          </a:xfrm>
          <a:prstGeom prst="line">
            <a:avLst/>
          </a:prstGeom>
          <a:ln cap="flat" w="95250">
            <a:solidFill>
              <a:srgbClr val="2C81E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11841842" y="5643769"/>
            <a:ext cx="3399880" cy="391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2294">
                <a:solidFill>
                  <a:srgbClr val="001864"/>
                </a:solidFill>
                <a:latin typeface="Canva Sans"/>
                <a:ea typeface="Canva Sans"/>
                <a:cs typeface="Canva Sans"/>
                <a:sym typeface="Canva Sans"/>
              </a:rPr>
              <a:t>Save A, B, op, start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479887" y="6970286"/>
            <a:ext cx="11632957" cy="284005"/>
            <a:chOff x="0" y="0"/>
            <a:chExt cx="3063824" cy="74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63824" cy="74800"/>
            </a:xfrm>
            <a:custGeom>
              <a:avLst/>
              <a:gdLst/>
              <a:ahLst/>
              <a:cxnLst/>
              <a:rect r="r" b="b" t="t" l="l"/>
              <a:pathLst>
                <a:path h="74800" w="3063824">
                  <a:moveTo>
                    <a:pt x="7321" y="0"/>
                  </a:moveTo>
                  <a:lnTo>
                    <a:pt x="3056503" y="0"/>
                  </a:lnTo>
                  <a:cubicBezTo>
                    <a:pt x="3058445" y="0"/>
                    <a:pt x="3060307" y="771"/>
                    <a:pt x="3061680" y="2144"/>
                  </a:cubicBezTo>
                  <a:cubicBezTo>
                    <a:pt x="3063053" y="3517"/>
                    <a:pt x="3063824" y="5379"/>
                    <a:pt x="3063824" y="7321"/>
                  </a:cubicBezTo>
                  <a:lnTo>
                    <a:pt x="3063824" y="67479"/>
                  </a:lnTo>
                  <a:cubicBezTo>
                    <a:pt x="3063824" y="69420"/>
                    <a:pt x="3063053" y="71283"/>
                    <a:pt x="3061680" y="72655"/>
                  </a:cubicBezTo>
                  <a:cubicBezTo>
                    <a:pt x="3060307" y="74028"/>
                    <a:pt x="3058445" y="74800"/>
                    <a:pt x="3056503" y="74800"/>
                  </a:cubicBezTo>
                  <a:lnTo>
                    <a:pt x="7321" y="74800"/>
                  </a:lnTo>
                  <a:cubicBezTo>
                    <a:pt x="3278" y="74800"/>
                    <a:pt x="0" y="71522"/>
                    <a:pt x="0" y="67479"/>
                  </a:cubicBezTo>
                  <a:lnTo>
                    <a:pt x="0" y="7321"/>
                  </a:lnTo>
                  <a:cubicBezTo>
                    <a:pt x="0" y="5379"/>
                    <a:pt x="771" y="3517"/>
                    <a:pt x="2144" y="2144"/>
                  </a:cubicBezTo>
                  <a:cubicBezTo>
                    <a:pt x="3517" y="771"/>
                    <a:pt x="5379" y="0"/>
                    <a:pt x="73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C81E2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063824" cy="112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479887" y="5283414"/>
            <a:ext cx="3119221" cy="1159761"/>
            <a:chOff x="0" y="0"/>
            <a:chExt cx="821523" cy="30545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1523" cy="305452"/>
            </a:xfrm>
            <a:custGeom>
              <a:avLst/>
              <a:gdLst/>
              <a:ahLst/>
              <a:cxnLst/>
              <a:rect r="r" b="b" t="t" l="l"/>
              <a:pathLst>
                <a:path h="305452" w="821523">
                  <a:moveTo>
                    <a:pt x="27302" y="0"/>
                  </a:moveTo>
                  <a:lnTo>
                    <a:pt x="794221" y="0"/>
                  </a:lnTo>
                  <a:cubicBezTo>
                    <a:pt x="801462" y="0"/>
                    <a:pt x="808406" y="2876"/>
                    <a:pt x="813527" y="7997"/>
                  </a:cubicBezTo>
                  <a:cubicBezTo>
                    <a:pt x="818647" y="13117"/>
                    <a:pt x="821523" y="20061"/>
                    <a:pt x="821523" y="27302"/>
                  </a:cubicBezTo>
                  <a:lnTo>
                    <a:pt x="821523" y="278150"/>
                  </a:lnTo>
                  <a:cubicBezTo>
                    <a:pt x="821523" y="285390"/>
                    <a:pt x="818647" y="292335"/>
                    <a:pt x="813527" y="297455"/>
                  </a:cubicBezTo>
                  <a:cubicBezTo>
                    <a:pt x="808406" y="302575"/>
                    <a:pt x="801462" y="305452"/>
                    <a:pt x="794221" y="305452"/>
                  </a:cubicBezTo>
                  <a:lnTo>
                    <a:pt x="27302" y="305452"/>
                  </a:lnTo>
                  <a:cubicBezTo>
                    <a:pt x="20061" y="305452"/>
                    <a:pt x="13117" y="302575"/>
                    <a:pt x="7997" y="297455"/>
                  </a:cubicBezTo>
                  <a:cubicBezTo>
                    <a:pt x="2876" y="292335"/>
                    <a:pt x="0" y="285390"/>
                    <a:pt x="0" y="278150"/>
                  </a:cubicBezTo>
                  <a:lnTo>
                    <a:pt x="0" y="27302"/>
                  </a:lnTo>
                  <a:cubicBezTo>
                    <a:pt x="0" y="20061"/>
                    <a:pt x="2876" y="13117"/>
                    <a:pt x="7997" y="7997"/>
                  </a:cubicBezTo>
                  <a:cubicBezTo>
                    <a:pt x="13117" y="2876"/>
                    <a:pt x="20061" y="0"/>
                    <a:pt x="273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C81E2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21523" cy="343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H="true" flipV="true">
            <a:off x="9144468" y="5815672"/>
            <a:ext cx="2445346" cy="47623"/>
          </a:xfrm>
          <a:prstGeom prst="line">
            <a:avLst/>
          </a:prstGeom>
          <a:ln cap="flat" w="95250">
            <a:solidFill>
              <a:srgbClr val="2C81E2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546475"/>
            <a:ext cx="11825033" cy="6832536"/>
          </a:xfrm>
          <a:custGeom>
            <a:avLst/>
            <a:gdLst/>
            <a:ahLst/>
            <a:cxnLst/>
            <a:rect r="r" b="b" t="t" l="l"/>
            <a:pathLst>
              <a:path h="6832536" w="11825033">
                <a:moveTo>
                  <a:pt x="0" y="0"/>
                </a:moveTo>
                <a:lnTo>
                  <a:pt x="11825033" y="0"/>
                </a:lnTo>
                <a:lnTo>
                  <a:pt x="11825033" y="6832536"/>
                </a:lnTo>
                <a:lnTo>
                  <a:pt x="0" y="6832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84" r="-2042" b="-88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9452" y="640754"/>
            <a:ext cx="672806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Main sequence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830195"/>
            <a:ext cx="1479705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Multi cycle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9452" y="640754"/>
            <a:ext cx="8720148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Why Error Injection?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1100" y="2385589"/>
            <a:ext cx="14797058" cy="494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Normal tests verify correct behavior under valid inputs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Error injection tests verify: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Robustness of the design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Proper error detection and handling</a:t>
            </a:r>
          </a:p>
          <a:p>
            <a:pPr algn="l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What happens if the protocol is violated?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Does the design fail safely?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9452" y="640754"/>
            <a:ext cx="992846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Error Injection Strategy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1100" y="2395114"/>
            <a:ext cx="16078200" cy="539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858" indent="-328429" lvl="1">
              <a:lnSpc>
                <a:spcPts val="4259"/>
              </a:lnSpc>
              <a:buFont typeface="Arial"/>
              <a:buChar char="•"/>
            </a:pPr>
            <a:r>
              <a:rPr lang="en-US" sz="3042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Error injection is implemented by extending the normal test components:</a:t>
            </a:r>
          </a:p>
          <a:p>
            <a:pPr algn="l" marL="1126046" indent="-375349" lvl="2">
              <a:lnSpc>
                <a:spcPts val="3650"/>
              </a:lnSpc>
              <a:buFont typeface="Arial"/>
              <a:buChar char="⚬"/>
            </a:pPr>
            <a:r>
              <a:rPr lang="en-US" sz="260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    Sequence item </a:t>
            </a:r>
          </a:p>
          <a:p>
            <a:pPr algn="l" marL="1126046" indent="-375349" lvl="2">
              <a:lnSpc>
                <a:spcPts val="3650"/>
              </a:lnSpc>
              <a:buFont typeface="Arial"/>
              <a:buChar char="⚬"/>
            </a:pPr>
            <a:r>
              <a:rPr lang="en-US" sz="260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    Sequence</a:t>
            </a:r>
          </a:p>
          <a:p>
            <a:pPr algn="l" marL="1126046" indent="-375349" lvl="2">
              <a:lnSpc>
                <a:spcPts val="3650"/>
              </a:lnSpc>
              <a:buFont typeface="Arial"/>
              <a:buChar char="⚬"/>
            </a:pPr>
            <a:r>
              <a:rPr lang="en-US" sz="260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    Driver</a:t>
            </a:r>
          </a:p>
          <a:p>
            <a:pPr algn="l" marL="1126046" indent="-375349" lvl="2">
              <a:lnSpc>
                <a:spcPts val="3650"/>
              </a:lnSpc>
              <a:buFont typeface="Arial"/>
              <a:buChar char="⚬"/>
            </a:pPr>
            <a:r>
              <a:rPr lang="en-US" sz="260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    Test</a:t>
            </a:r>
          </a:p>
          <a:p>
            <a:pPr algn="l" marL="656858" indent="-328429" lvl="1">
              <a:lnSpc>
                <a:spcPts val="4259"/>
              </a:lnSpc>
              <a:buFont typeface="Arial"/>
              <a:buChar char="•"/>
            </a:pPr>
            <a:r>
              <a:rPr lang="en-US" sz="3042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The base functionality is fully reused</a:t>
            </a:r>
          </a:p>
          <a:p>
            <a:pPr algn="l" marL="656858" indent="-328429" lvl="1">
              <a:lnSpc>
                <a:spcPts val="4259"/>
              </a:lnSpc>
              <a:buFont typeface="Arial"/>
              <a:buChar char="•"/>
            </a:pPr>
            <a:r>
              <a:rPr lang="en-US" sz="3042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Additional error behavior is added without modifying the original code</a:t>
            </a:r>
          </a:p>
          <a:p>
            <a:pPr algn="l" marL="656858" indent="-328429" lvl="1">
              <a:lnSpc>
                <a:spcPts val="4259"/>
              </a:lnSpc>
              <a:buFont typeface="Arial"/>
              <a:buChar char="•"/>
            </a:pPr>
            <a:r>
              <a:rPr lang="en-US" sz="3042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UVM Factory Override is used to:</a:t>
            </a:r>
          </a:p>
          <a:p>
            <a:pPr algn="l" marL="1126046" indent="-375349" lvl="2">
              <a:lnSpc>
                <a:spcPts val="3650"/>
              </a:lnSpc>
              <a:buFont typeface="Arial"/>
              <a:buChar char="⚬"/>
            </a:pPr>
            <a:r>
              <a:rPr lang="en-US" sz="260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Replace the normal sequence item with an error-aware sequence item</a:t>
            </a:r>
          </a:p>
          <a:p>
            <a:pPr algn="l" marL="1126046" indent="-375349" lvl="2">
              <a:lnSpc>
                <a:spcPts val="3650"/>
              </a:lnSpc>
              <a:buFont typeface="Arial"/>
              <a:buChar char="⚬"/>
            </a:pPr>
            <a:r>
              <a:rPr lang="en-US" sz="260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Replace the normal sequence and driver with error-capable versions</a:t>
            </a:r>
          </a:p>
          <a:p>
            <a:pPr algn="l">
              <a:lnSpc>
                <a:spcPts val="425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9452" y="640754"/>
            <a:ext cx="1022800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b="true" sz="6500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Error injection testcases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0767" y="2233189"/>
            <a:ext cx="14797327" cy="597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000" indent="-321000" lvl="1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In our error injection tests we aimed to violate two main feature of the specs which are: </a:t>
            </a:r>
          </a:p>
          <a:p>
            <a:pPr algn="l" marL="1192202" indent="-397401" lvl="2">
              <a:lnSpc>
                <a:spcPts val="3865"/>
              </a:lnSpc>
              <a:buFont typeface="Arial"/>
              <a:buChar char="⚬"/>
            </a:pPr>
            <a:r>
              <a:rPr lang="en-US" sz="2761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The opcode and the operands must remain stable along the operation until the signal done is asserted</a:t>
            </a:r>
          </a:p>
          <a:p>
            <a:pPr algn="l" marL="1192202" indent="-397401" lvl="2">
              <a:lnSpc>
                <a:spcPts val="3865"/>
              </a:lnSpc>
              <a:buFont typeface="Arial"/>
              <a:buChar char="⚬"/>
            </a:pPr>
            <a:r>
              <a:rPr lang="en-US" sz="2761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opcodes 3'b101-3'b111 will be unused</a:t>
            </a:r>
            <a:r>
              <a:rPr lang="en-US" sz="2761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>
              <a:lnSpc>
                <a:spcPts val="4163"/>
              </a:lnSpc>
            </a:pPr>
          </a:p>
          <a:p>
            <a:pPr algn="l" marL="642000" indent="-321000" lvl="1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So we created three test error testcases: </a:t>
            </a:r>
          </a:p>
          <a:p>
            <a:pPr algn="l" marL="1192202" indent="-397401" lvl="2">
              <a:lnSpc>
                <a:spcPts val="3865"/>
              </a:lnSpc>
              <a:buFont typeface="Arial"/>
              <a:buChar char="⚬"/>
            </a:pPr>
            <a:r>
              <a:rPr lang="en-US" sz="2761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op_stable_err: in which we will remain the operands stable but change opcode during the opeation</a:t>
            </a:r>
          </a:p>
          <a:p>
            <a:pPr algn="l" marL="1192202" indent="-397401" lvl="2">
              <a:lnSpc>
                <a:spcPts val="3865"/>
              </a:lnSpc>
              <a:buFont typeface="Arial"/>
              <a:buChar char="⚬"/>
            </a:pPr>
            <a:r>
              <a:rPr lang="en-US" sz="2761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operands_stable_err:  in which we will remain opcode stable but change the operands during the operation</a:t>
            </a:r>
          </a:p>
          <a:p>
            <a:pPr algn="l" marL="1192202" indent="-397401" lvl="2">
              <a:lnSpc>
                <a:spcPts val="3865"/>
              </a:lnSpc>
              <a:buFont typeface="Arial"/>
              <a:buChar char="⚬"/>
            </a:pPr>
            <a:r>
              <a:rPr lang="en-US" sz="2761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invalid_opcode: where we will try to inject the unused opcodes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645881"/>
            <a:ext cx="10018418" cy="5020316"/>
          </a:xfrm>
          <a:custGeom>
            <a:avLst/>
            <a:gdLst/>
            <a:ahLst/>
            <a:cxnLst/>
            <a:rect r="r" b="b" t="t" l="l"/>
            <a:pathLst>
              <a:path h="5020316" w="10018418">
                <a:moveTo>
                  <a:pt x="0" y="0"/>
                </a:moveTo>
                <a:lnTo>
                  <a:pt x="10018418" y="0"/>
                </a:lnTo>
                <a:lnTo>
                  <a:pt x="10018418" y="5020316"/>
                </a:lnTo>
                <a:lnTo>
                  <a:pt x="0" y="5020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 flipV="true">
            <a:off x="9925937" y="4996922"/>
            <a:ext cx="1701139" cy="0"/>
          </a:xfrm>
          <a:prstGeom prst="line">
            <a:avLst/>
          </a:prstGeom>
          <a:ln cap="flat" w="95250">
            <a:solidFill>
              <a:srgbClr val="2C81E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9144000" y="3897413"/>
            <a:ext cx="520204" cy="2103767"/>
          </a:xfrm>
          <a:custGeom>
            <a:avLst/>
            <a:gdLst/>
            <a:ahLst/>
            <a:cxnLst/>
            <a:rect r="r" b="b" t="t" l="l"/>
            <a:pathLst>
              <a:path h="2103767" w="520204">
                <a:moveTo>
                  <a:pt x="0" y="0"/>
                </a:moveTo>
                <a:lnTo>
                  <a:pt x="520204" y="0"/>
                </a:lnTo>
                <a:lnTo>
                  <a:pt x="520204" y="2103767"/>
                </a:lnTo>
                <a:lnTo>
                  <a:pt x="0" y="21037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9452" y="650279"/>
            <a:ext cx="10980175" cy="95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Changes in error sequence item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0767" y="2233189"/>
            <a:ext cx="13920115" cy="490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3941" indent="-301971" lvl="1">
              <a:lnSpc>
                <a:spcPts val="3916"/>
              </a:lnSpc>
              <a:buFont typeface="Arial"/>
              <a:buChar char="•"/>
            </a:pPr>
            <a:r>
              <a:rPr lang="en-US" sz="279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First we added some signals to the base sequence item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88808" y="4422247"/>
            <a:ext cx="6132928" cy="148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sz="279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To store the values of the opcode and operands at the begging of operation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9144000" y="6407571"/>
            <a:ext cx="520204" cy="2103767"/>
          </a:xfrm>
          <a:custGeom>
            <a:avLst/>
            <a:gdLst/>
            <a:ahLst/>
            <a:cxnLst/>
            <a:rect r="r" b="b" t="t" l="l"/>
            <a:pathLst>
              <a:path h="2103767" w="520204">
                <a:moveTo>
                  <a:pt x="0" y="0"/>
                </a:moveTo>
                <a:lnTo>
                  <a:pt x="520204" y="0"/>
                </a:lnTo>
                <a:lnTo>
                  <a:pt x="520204" y="2103767"/>
                </a:lnTo>
                <a:lnTo>
                  <a:pt x="0" y="21037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H="true" flipV="true">
            <a:off x="9925937" y="7459455"/>
            <a:ext cx="1701139" cy="0"/>
          </a:xfrm>
          <a:prstGeom prst="line">
            <a:avLst/>
          </a:prstGeom>
          <a:ln cap="flat" w="95250">
            <a:solidFill>
              <a:srgbClr val="2C81E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11888808" y="6933006"/>
            <a:ext cx="6132928" cy="98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sz="279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To choose which of the testcases will be used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0187669" y="3767744"/>
            <a:ext cx="1701139" cy="0"/>
          </a:xfrm>
          <a:prstGeom prst="line">
            <a:avLst/>
          </a:prstGeom>
          <a:ln cap="flat" w="95250">
            <a:solidFill>
              <a:srgbClr val="2C81E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59610" y="3197851"/>
            <a:ext cx="9664204" cy="6556835"/>
          </a:xfrm>
          <a:custGeom>
            <a:avLst/>
            <a:gdLst/>
            <a:ahLst/>
            <a:cxnLst/>
            <a:rect r="r" b="b" t="t" l="l"/>
            <a:pathLst>
              <a:path h="6556835" w="9664204">
                <a:moveTo>
                  <a:pt x="0" y="0"/>
                </a:moveTo>
                <a:lnTo>
                  <a:pt x="9664204" y="0"/>
                </a:lnTo>
                <a:lnTo>
                  <a:pt x="9664204" y="6556835"/>
                </a:lnTo>
                <a:lnTo>
                  <a:pt x="0" y="6556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9452" y="650279"/>
            <a:ext cx="10980175" cy="95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Changes in error sequence item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0767" y="1911065"/>
            <a:ext cx="13920115" cy="98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3941" indent="-301971" lvl="1">
              <a:lnSpc>
                <a:spcPts val="3916"/>
              </a:lnSpc>
              <a:buFont typeface="Arial"/>
              <a:buChar char="•"/>
            </a:pPr>
            <a:r>
              <a:rPr lang="en-US" sz="279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Then we added another error sequence item which extends from the base sequence item and have the following constrains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31617" y="3241295"/>
            <a:ext cx="5116075" cy="98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sz="279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To have one error testcase active at time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92761" y="5702170"/>
            <a:ext cx="6132928" cy="148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sz="279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To choose which will be changed and which remain stable based on the testcase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93297" y="3454965"/>
            <a:ext cx="8735271" cy="537066"/>
            <a:chOff x="0" y="0"/>
            <a:chExt cx="2300648" cy="1414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00648" cy="141449"/>
            </a:xfrm>
            <a:custGeom>
              <a:avLst/>
              <a:gdLst/>
              <a:ahLst/>
              <a:cxnLst/>
              <a:rect r="r" b="b" t="t" l="l"/>
              <a:pathLst>
                <a:path h="141449" w="2300648">
                  <a:moveTo>
                    <a:pt x="9749" y="0"/>
                  </a:moveTo>
                  <a:lnTo>
                    <a:pt x="2290899" y="0"/>
                  </a:lnTo>
                  <a:cubicBezTo>
                    <a:pt x="2293484" y="0"/>
                    <a:pt x="2295964" y="1027"/>
                    <a:pt x="2297792" y="2855"/>
                  </a:cubicBezTo>
                  <a:cubicBezTo>
                    <a:pt x="2299620" y="4684"/>
                    <a:pt x="2300648" y="7163"/>
                    <a:pt x="2300648" y="9749"/>
                  </a:cubicBezTo>
                  <a:lnTo>
                    <a:pt x="2300648" y="131700"/>
                  </a:lnTo>
                  <a:cubicBezTo>
                    <a:pt x="2300648" y="137085"/>
                    <a:pt x="2296283" y="141449"/>
                    <a:pt x="2290899" y="141449"/>
                  </a:cubicBezTo>
                  <a:lnTo>
                    <a:pt x="9749" y="141449"/>
                  </a:lnTo>
                  <a:cubicBezTo>
                    <a:pt x="7163" y="141449"/>
                    <a:pt x="4684" y="140422"/>
                    <a:pt x="2855" y="138594"/>
                  </a:cubicBezTo>
                  <a:cubicBezTo>
                    <a:pt x="1027" y="136766"/>
                    <a:pt x="0" y="134286"/>
                    <a:pt x="0" y="131700"/>
                  </a:cubicBezTo>
                  <a:lnTo>
                    <a:pt x="0" y="9749"/>
                  </a:lnTo>
                  <a:cubicBezTo>
                    <a:pt x="0" y="7163"/>
                    <a:pt x="1027" y="4684"/>
                    <a:pt x="2855" y="2855"/>
                  </a:cubicBezTo>
                  <a:cubicBezTo>
                    <a:pt x="4684" y="1027"/>
                    <a:pt x="7163" y="0"/>
                    <a:pt x="97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C81E2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300648" cy="179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 flipV="true">
            <a:off x="8293430" y="6336331"/>
            <a:ext cx="1701139" cy="0"/>
          </a:xfrm>
          <a:prstGeom prst="line">
            <a:avLst/>
          </a:prstGeom>
          <a:ln cap="flat" w="95250">
            <a:solidFill>
              <a:srgbClr val="2C81E2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3" id="13"/>
          <p:cNvGrpSpPr/>
          <p:nvPr/>
        </p:nvGrpSpPr>
        <p:grpSpPr>
          <a:xfrm rot="0">
            <a:off x="1569016" y="8843819"/>
            <a:ext cx="5262009" cy="623098"/>
            <a:chOff x="0" y="0"/>
            <a:chExt cx="1385879" cy="1641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85879" cy="164108"/>
            </a:xfrm>
            <a:custGeom>
              <a:avLst/>
              <a:gdLst/>
              <a:ahLst/>
              <a:cxnLst/>
              <a:rect r="r" b="b" t="t" l="l"/>
              <a:pathLst>
                <a:path h="164108" w="1385879">
                  <a:moveTo>
                    <a:pt x="16184" y="0"/>
                  </a:moveTo>
                  <a:lnTo>
                    <a:pt x="1369695" y="0"/>
                  </a:lnTo>
                  <a:cubicBezTo>
                    <a:pt x="1378633" y="0"/>
                    <a:pt x="1385879" y="7246"/>
                    <a:pt x="1385879" y="16184"/>
                  </a:cubicBezTo>
                  <a:lnTo>
                    <a:pt x="1385879" y="147924"/>
                  </a:lnTo>
                  <a:cubicBezTo>
                    <a:pt x="1385879" y="156862"/>
                    <a:pt x="1378633" y="164108"/>
                    <a:pt x="1369695" y="164108"/>
                  </a:cubicBezTo>
                  <a:lnTo>
                    <a:pt x="16184" y="164108"/>
                  </a:lnTo>
                  <a:cubicBezTo>
                    <a:pt x="7246" y="164108"/>
                    <a:pt x="0" y="156862"/>
                    <a:pt x="0" y="147924"/>
                  </a:cubicBezTo>
                  <a:lnTo>
                    <a:pt x="0" y="16184"/>
                  </a:lnTo>
                  <a:cubicBezTo>
                    <a:pt x="0" y="7246"/>
                    <a:pt x="7246" y="0"/>
                    <a:pt x="161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C81E2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385879" cy="202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H="true" flipV="true">
            <a:off x="7300255" y="9155368"/>
            <a:ext cx="1701139" cy="0"/>
          </a:xfrm>
          <a:prstGeom prst="line">
            <a:avLst/>
          </a:prstGeom>
          <a:ln cap="flat" w="95250">
            <a:solidFill>
              <a:srgbClr val="2C81E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7" id="17"/>
          <p:cNvSpPr txBox="true"/>
          <p:nvPr/>
        </p:nvSpPr>
        <p:spPr>
          <a:xfrm rot="0">
            <a:off x="9923814" y="8536243"/>
            <a:ext cx="6753155" cy="98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sz="279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To force opcode to be one of the unused values if it’s the active testcase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94790" y="4470278"/>
            <a:ext cx="6959706" cy="3732107"/>
            <a:chOff x="0" y="0"/>
            <a:chExt cx="1833009" cy="9829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33009" cy="982942"/>
            </a:xfrm>
            <a:custGeom>
              <a:avLst/>
              <a:gdLst/>
              <a:ahLst/>
              <a:cxnLst/>
              <a:rect r="r" b="b" t="t" l="l"/>
              <a:pathLst>
                <a:path h="982942" w="1833009">
                  <a:moveTo>
                    <a:pt x="12236" y="0"/>
                  </a:moveTo>
                  <a:lnTo>
                    <a:pt x="1820773" y="0"/>
                  </a:lnTo>
                  <a:cubicBezTo>
                    <a:pt x="1824018" y="0"/>
                    <a:pt x="1827130" y="1289"/>
                    <a:pt x="1829425" y="3584"/>
                  </a:cubicBezTo>
                  <a:cubicBezTo>
                    <a:pt x="1831720" y="5879"/>
                    <a:pt x="1833009" y="8991"/>
                    <a:pt x="1833009" y="12236"/>
                  </a:cubicBezTo>
                  <a:lnTo>
                    <a:pt x="1833009" y="970706"/>
                  </a:lnTo>
                  <a:cubicBezTo>
                    <a:pt x="1833009" y="977463"/>
                    <a:pt x="1827531" y="982942"/>
                    <a:pt x="1820773" y="982942"/>
                  </a:cubicBezTo>
                  <a:lnTo>
                    <a:pt x="12236" y="982942"/>
                  </a:lnTo>
                  <a:cubicBezTo>
                    <a:pt x="8991" y="982942"/>
                    <a:pt x="5879" y="981653"/>
                    <a:pt x="3584" y="979358"/>
                  </a:cubicBezTo>
                  <a:cubicBezTo>
                    <a:pt x="1289" y="977063"/>
                    <a:pt x="0" y="973951"/>
                    <a:pt x="0" y="970706"/>
                  </a:cubicBezTo>
                  <a:lnTo>
                    <a:pt x="0" y="12236"/>
                  </a:lnTo>
                  <a:cubicBezTo>
                    <a:pt x="0" y="8991"/>
                    <a:pt x="1289" y="5879"/>
                    <a:pt x="3584" y="3584"/>
                  </a:cubicBezTo>
                  <a:cubicBezTo>
                    <a:pt x="5879" y="1289"/>
                    <a:pt x="8991" y="0"/>
                    <a:pt x="122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C81E2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833009" cy="102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9247" y="3911576"/>
            <a:ext cx="8968187" cy="2854700"/>
          </a:xfrm>
          <a:custGeom>
            <a:avLst/>
            <a:gdLst/>
            <a:ahLst/>
            <a:cxnLst/>
            <a:rect r="r" b="b" t="t" l="l"/>
            <a:pathLst>
              <a:path h="2854700" w="8968187">
                <a:moveTo>
                  <a:pt x="0" y="0"/>
                </a:moveTo>
                <a:lnTo>
                  <a:pt x="8968187" y="0"/>
                </a:lnTo>
                <a:lnTo>
                  <a:pt x="8968187" y="2854700"/>
                </a:lnTo>
                <a:lnTo>
                  <a:pt x="0" y="285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989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9247" y="6774080"/>
            <a:ext cx="8968187" cy="2484220"/>
          </a:xfrm>
          <a:custGeom>
            <a:avLst/>
            <a:gdLst/>
            <a:ahLst/>
            <a:cxnLst/>
            <a:rect r="r" b="b" t="t" l="l"/>
            <a:pathLst>
              <a:path h="2484220" w="8968187">
                <a:moveTo>
                  <a:pt x="0" y="0"/>
                </a:moveTo>
                <a:lnTo>
                  <a:pt x="8968187" y="0"/>
                </a:lnTo>
                <a:lnTo>
                  <a:pt x="8968187" y="2484220"/>
                </a:lnTo>
                <a:lnTo>
                  <a:pt x="0" y="2484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8669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81100" y="2385589"/>
            <a:ext cx="14797058" cy="197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Driver checks error flags and: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Drives normal values in the first cycle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Drives corrupted values (*_new) in the next cycle</a:t>
            </a:r>
          </a:p>
          <a:p>
            <a:pPr algn="l">
              <a:lnSpc>
                <a:spcPts val="39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922163" y="3911576"/>
            <a:ext cx="5129847" cy="424377"/>
            <a:chOff x="0" y="0"/>
            <a:chExt cx="1351071" cy="1117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51071" cy="111770"/>
            </a:xfrm>
            <a:custGeom>
              <a:avLst/>
              <a:gdLst/>
              <a:ahLst/>
              <a:cxnLst/>
              <a:rect r="r" b="b" t="t" l="l"/>
              <a:pathLst>
                <a:path h="111770" w="1351071">
                  <a:moveTo>
                    <a:pt x="16601" y="0"/>
                  </a:moveTo>
                  <a:lnTo>
                    <a:pt x="1334470" y="0"/>
                  </a:lnTo>
                  <a:cubicBezTo>
                    <a:pt x="1343638" y="0"/>
                    <a:pt x="1351071" y="7433"/>
                    <a:pt x="1351071" y="16601"/>
                  </a:cubicBezTo>
                  <a:lnTo>
                    <a:pt x="1351071" y="95169"/>
                  </a:lnTo>
                  <a:cubicBezTo>
                    <a:pt x="1351071" y="99572"/>
                    <a:pt x="1349322" y="103795"/>
                    <a:pt x="1346209" y="106908"/>
                  </a:cubicBezTo>
                  <a:cubicBezTo>
                    <a:pt x="1343095" y="110021"/>
                    <a:pt x="1338873" y="111770"/>
                    <a:pt x="1334470" y="111770"/>
                  </a:cubicBezTo>
                  <a:lnTo>
                    <a:pt x="16601" y="111770"/>
                  </a:lnTo>
                  <a:cubicBezTo>
                    <a:pt x="12198" y="111770"/>
                    <a:pt x="7976" y="110021"/>
                    <a:pt x="4862" y="106908"/>
                  </a:cubicBezTo>
                  <a:cubicBezTo>
                    <a:pt x="1749" y="103795"/>
                    <a:pt x="0" y="99572"/>
                    <a:pt x="0" y="95169"/>
                  </a:cubicBezTo>
                  <a:lnTo>
                    <a:pt x="0" y="16601"/>
                  </a:lnTo>
                  <a:cubicBezTo>
                    <a:pt x="0" y="12198"/>
                    <a:pt x="1749" y="7976"/>
                    <a:pt x="4862" y="4862"/>
                  </a:cubicBezTo>
                  <a:cubicBezTo>
                    <a:pt x="7976" y="1749"/>
                    <a:pt x="12198" y="0"/>
                    <a:pt x="166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C81E2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51071" cy="149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 flipV="true">
            <a:off x="8956295" y="4123765"/>
            <a:ext cx="1701139" cy="0"/>
          </a:xfrm>
          <a:prstGeom prst="line">
            <a:avLst/>
          </a:prstGeom>
          <a:ln cap="flat" w="95250">
            <a:solidFill>
              <a:srgbClr val="2C81E2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2573526" y="8086961"/>
            <a:ext cx="5492809" cy="424377"/>
            <a:chOff x="0" y="0"/>
            <a:chExt cx="1446666" cy="1117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6666" cy="111770"/>
            </a:xfrm>
            <a:custGeom>
              <a:avLst/>
              <a:gdLst/>
              <a:ahLst/>
              <a:cxnLst/>
              <a:rect r="r" b="b" t="t" l="l"/>
              <a:pathLst>
                <a:path h="111770" w="1446666">
                  <a:moveTo>
                    <a:pt x="15504" y="0"/>
                  </a:moveTo>
                  <a:lnTo>
                    <a:pt x="1431162" y="0"/>
                  </a:lnTo>
                  <a:cubicBezTo>
                    <a:pt x="1435274" y="0"/>
                    <a:pt x="1439217" y="1633"/>
                    <a:pt x="1442125" y="4541"/>
                  </a:cubicBezTo>
                  <a:cubicBezTo>
                    <a:pt x="1445032" y="7449"/>
                    <a:pt x="1446666" y="11392"/>
                    <a:pt x="1446666" y="15504"/>
                  </a:cubicBezTo>
                  <a:lnTo>
                    <a:pt x="1446666" y="96266"/>
                  </a:lnTo>
                  <a:cubicBezTo>
                    <a:pt x="1446666" y="104829"/>
                    <a:pt x="1439724" y="111770"/>
                    <a:pt x="1431162" y="111770"/>
                  </a:cubicBezTo>
                  <a:lnTo>
                    <a:pt x="15504" y="111770"/>
                  </a:lnTo>
                  <a:cubicBezTo>
                    <a:pt x="11392" y="111770"/>
                    <a:pt x="7449" y="110137"/>
                    <a:pt x="4541" y="107229"/>
                  </a:cubicBezTo>
                  <a:cubicBezTo>
                    <a:pt x="1633" y="104322"/>
                    <a:pt x="0" y="100378"/>
                    <a:pt x="0" y="96266"/>
                  </a:cubicBezTo>
                  <a:lnTo>
                    <a:pt x="0" y="15504"/>
                  </a:lnTo>
                  <a:cubicBezTo>
                    <a:pt x="0" y="6941"/>
                    <a:pt x="6941" y="0"/>
                    <a:pt x="155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C81E2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46666" cy="149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H="true">
            <a:off x="10882346" y="7065078"/>
            <a:ext cx="1531757" cy="1234071"/>
          </a:xfrm>
          <a:prstGeom prst="line">
            <a:avLst/>
          </a:prstGeom>
          <a:ln cap="flat" w="95250">
            <a:solidFill>
              <a:srgbClr val="2C81E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2703210" y="6524407"/>
            <a:ext cx="5517268" cy="1714953"/>
          </a:xfrm>
          <a:custGeom>
            <a:avLst/>
            <a:gdLst/>
            <a:ahLst/>
            <a:cxnLst/>
            <a:rect r="r" b="b" t="t" l="l"/>
            <a:pathLst>
              <a:path h="1714953" w="5517268">
                <a:moveTo>
                  <a:pt x="0" y="0"/>
                </a:moveTo>
                <a:lnTo>
                  <a:pt x="5517268" y="0"/>
                </a:lnTo>
                <a:lnTo>
                  <a:pt x="5517268" y="1714954"/>
                </a:lnTo>
                <a:lnTo>
                  <a:pt x="0" y="1714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853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49452" y="640754"/>
            <a:ext cx="9503920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How Errors Are Driven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82346" y="3703203"/>
            <a:ext cx="3883830" cy="793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2294">
                <a:solidFill>
                  <a:srgbClr val="001864"/>
                </a:solidFill>
                <a:latin typeface="Canva Sans"/>
                <a:ea typeface="Canva Sans"/>
                <a:cs typeface="Canva Sans"/>
                <a:sym typeface="Canva Sans"/>
              </a:rPr>
              <a:t>Determine the error type to drive accordingly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78014" y="5980581"/>
            <a:ext cx="3883830" cy="391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2294">
                <a:solidFill>
                  <a:srgbClr val="001864"/>
                </a:solidFill>
                <a:latin typeface="Canva Sans"/>
                <a:ea typeface="Canva Sans"/>
                <a:cs typeface="Canva Sans"/>
                <a:sym typeface="Canva Sans"/>
              </a:rPr>
              <a:t>Drive different opcode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5631105" y="7591813"/>
            <a:ext cx="2564914" cy="375982"/>
            <a:chOff x="0" y="0"/>
            <a:chExt cx="675533" cy="9902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75533" cy="99024"/>
            </a:xfrm>
            <a:custGeom>
              <a:avLst/>
              <a:gdLst/>
              <a:ahLst/>
              <a:cxnLst/>
              <a:rect r="r" b="b" t="t" l="l"/>
              <a:pathLst>
                <a:path h="99024" w="675533">
                  <a:moveTo>
                    <a:pt x="33202" y="0"/>
                  </a:moveTo>
                  <a:lnTo>
                    <a:pt x="642331" y="0"/>
                  </a:lnTo>
                  <a:cubicBezTo>
                    <a:pt x="651136" y="0"/>
                    <a:pt x="659582" y="3498"/>
                    <a:pt x="665808" y="9725"/>
                  </a:cubicBezTo>
                  <a:cubicBezTo>
                    <a:pt x="672035" y="15951"/>
                    <a:pt x="675533" y="24397"/>
                    <a:pt x="675533" y="33202"/>
                  </a:cubicBezTo>
                  <a:lnTo>
                    <a:pt x="675533" y="65822"/>
                  </a:lnTo>
                  <a:cubicBezTo>
                    <a:pt x="675533" y="84159"/>
                    <a:pt x="660668" y="99024"/>
                    <a:pt x="642331" y="99024"/>
                  </a:cubicBezTo>
                  <a:lnTo>
                    <a:pt x="33202" y="99024"/>
                  </a:lnTo>
                  <a:cubicBezTo>
                    <a:pt x="24397" y="99024"/>
                    <a:pt x="15951" y="95526"/>
                    <a:pt x="9725" y="89299"/>
                  </a:cubicBezTo>
                  <a:cubicBezTo>
                    <a:pt x="3498" y="83073"/>
                    <a:pt x="0" y="74628"/>
                    <a:pt x="0" y="65822"/>
                  </a:cubicBezTo>
                  <a:lnTo>
                    <a:pt x="0" y="33202"/>
                  </a:lnTo>
                  <a:cubicBezTo>
                    <a:pt x="0" y="14865"/>
                    <a:pt x="14865" y="0"/>
                    <a:pt x="332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C81E2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675533" cy="137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7789" y="3379959"/>
            <a:ext cx="15871511" cy="2381994"/>
          </a:xfrm>
          <a:custGeom>
            <a:avLst/>
            <a:gdLst/>
            <a:ahLst/>
            <a:cxnLst/>
            <a:rect r="r" b="b" t="t" l="l"/>
            <a:pathLst>
              <a:path h="2381994" w="15871511">
                <a:moveTo>
                  <a:pt x="0" y="0"/>
                </a:moveTo>
                <a:lnTo>
                  <a:pt x="15871511" y="0"/>
                </a:lnTo>
                <a:lnTo>
                  <a:pt x="15871511" y="2381994"/>
                </a:lnTo>
                <a:lnTo>
                  <a:pt x="0" y="2381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503" r="0" b="-943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97653" y="5761953"/>
            <a:ext cx="7718510" cy="3094303"/>
          </a:xfrm>
          <a:custGeom>
            <a:avLst/>
            <a:gdLst/>
            <a:ahLst/>
            <a:cxnLst/>
            <a:rect r="r" b="b" t="t" l="l"/>
            <a:pathLst>
              <a:path h="3094303" w="7718510">
                <a:moveTo>
                  <a:pt x="0" y="0"/>
                </a:moveTo>
                <a:lnTo>
                  <a:pt x="7718509" y="0"/>
                </a:lnTo>
                <a:lnTo>
                  <a:pt x="7718509" y="3094303"/>
                </a:lnTo>
                <a:lnTo>
                  <a:pt x="0" y="30943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98" t="0" r="0" b="-33289"/>
            </a:stretch>
          </a:blipFill>
          <a:ln w="38100" cap="sq">
            <a:solidFill>
              <a:srgbClr val="BDD7EE"/>
            </a:solidFill>
            <a:prstDash val="solid"/>
            <a:miter/>
          </a:ln>
        </p:spPr>
      </p:sp>
      <p:sp>
        <p:nvSpPr>
          <p:cNvPr name="AutoShape 6" id="6"/>
          <p:cNvSpPr/>
          <p:nvPr/>
        </p:nvSpPr>
        <p:spPr>
          <a:xfrm flipH="true">
            <a:off x="4833178" y="5790008"/>
            <a:ext cx="94195" cy="1623252"/>
          </a:xfrm>
          <a:prstGeom prst="line">
            <a:avLst/>
          </a:prstGeom>
          <a:ln cap="flat" w="95250">
            <a:solidFill>
              <a:srgbClr val="2C81E2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2233508" y="4171030"/>
            <a:ext cx="4325539" cy="1275558"/>
            <a:chOff x="0" y="0"/>
            <a:chExt cx="1139237" cy="3359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237" cy="335949"/>
            </a:xfrm>
            <a:custGeom>
              <a:avLst/>
              <a:gdLst/>
              <a:ahLst/>
              <a:cxnLst/>
              <a:rect r="r" b="b" t="t" l="l"/>
              <a:pathLst>
                <a:path h="335949" w="1139237">
                  <a:moveTo>
                    <a:pt x="19688" y="0"/>
                  </a:moveTo>
                  <a:lnTo>
                    <a:pt x="1119549" y="0"/>
                  </a:lnTo>
                  <a:cubicBezTo>
                    <a:pt x="1130422" y="0"/>
                    <a:pt x="1139237" y="8815"/>
                    <a:pt x="1139237" y="19688"/>
                  </a:cubicBezTo>
                  <a:lnTo>
                    <a:pt x="1139237" y="316261"/>
                  </a:lnTo>
                  <a:cubicBezTo>
                    <a:pt x="1139237" y="327135"/>
                    <a:pt x="1130422" y="335949"/>
                    <a:pt x="1119549" y="335949"/>
                  </a:cubicBezTo>
                  <a:lnTo>
                    <a:pt x="19688" y="335949"/>
                  </a:lnTo>
                  <a:cubicBezTo>
                    <a:pt x="8815" y="335949"/>
                    <a:pt x="0" y="327135"/>
                    <a:pt x="0" y="316261"/>
                  </a:cubicBezTo>
                  <a:lnTo>
                    <a:pt x="0" y="19688"/>
                  </a:lnTo>
                  <a:cubicBezTo>
                    <a:pt x="0" y="8815"/>
                    <a:pt x="8815" y="0"/>
                    <a:pt x="19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C81E2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39237" cy="374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927832" y="6838278"/>
            <a:ext cx="5908209" cy="2131756"/>
            <a:chOff x="0" y="0"/>
            <a:chExt cx="1556072" cy="5614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56072" cy="561450"/>
            </a:xfrm>
            <a:custGeom>
              <a:avLst/>
              <a:gdLst/>
              <a:ahLst/>
              <a:cxnLst/>
              <a:rect r="r" b="b" t="t" l="l"/>
              <a:pathLst>
                <a:path h="561450" w="1556072">
                  <a:moveTo>
                    <a:pt x="14414" y="0"/>
                  </a:moveTo>
                  <a:lnTo>
                    <a:pt x="1541658" y="0"/>
                  </a:lnTo>
                  <a:cubicBezTo>
                    <a:pt x="1545480" y="0"/>
                    <a:pt x="1549147" y="1519"/>
                    <a:pt x="1551850" y="4222"/>
                  </a:cubicBezTo>
                  <a:cubicBezTo>
                    <a:pt x="1554553" y="6925"/>
                    <a:pt x="1556072" y="10591"/>
                    <a:pt x="1556072" y="14414"/>
                  </a:cubicBezTo>
                  <a:lnTo>
                    <a:pt x="1556072" y="547036"/>
                  </a:lnTo>
                  <a:cubicBezTo>
                    <a:pt x="1556072" y="554997"/>
                    <a:pt x="1549618" y="561450"/>
                    <a:pt x="1541658" y="561450"/>
                  </a:cubicBezTo>
                  <a:lnTo>
                    <a:pt x="14414" y="561450"/>
                  </a:lnTo>
                  <a:cubicBezTo>
                    <a:pt x="10591" y="561450"/>
                    <a:pt x="6925" y="559932"/>
                    <a:pt x="4222" y="557228"/>
                  </a:cubicBezTo>
                  <a:cubicBezTo>
                    <a:pt x="1519" y="554525"/>
                    <a:pt x="0" y="550859"/>
                    <a:pt x="0" y="547036"/>
                  </a:cubicBezTo>
                  <a:lnTo>
                    <a:pt x="0" y="14414"/>
                  </a:lnTo>
                  <a:cubicBezTo>
                    <a:pt x="0" y="10591"/>
                    <a:pt x="1519" y="6925"/>
                    <a:pt x="4222" y="4222"/>
                  </a:cubicBezTo>
                  <a:cubicBezTo>
                    <a:pt x="6925" y="1519"/>
                    <a:pt x="10591" y="0"/>
                    <a:pt x="144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A895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56072" cy="599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834542" y="2452264"/>
            <a:ext cx="5707986" cy="1353358"/>
          </a:xfrm>
          <a:custGeom>
            <a:avLst/>
            <a:gdLst/>
            <a:ahLst/>
            <a:cxnLst/>
            <a:rect r="r" b="b" t="t" l="l"/>
            <a:pathLst>
              <a:path h="1353358" w="5707986">
                <a:moveTo>
                  <a:pt x="0" y="0"/>
                </a:moveTo>
                <a:lnTo>
                  <a:pt x="5707986" y="0"/>
                </a:lnTo>
                <a:lnTo>
                  <a:pt x="5707986" y="1353358"/>
                </a:lnTo>
                <a:lnTo>
                  <a:pt x="0" y="1353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6273" b="-29718"/>
            </a:stretch>
          </a:blipFill>
          <a:ln w="66675" cap="sq">
            <a:solidFill>
              <a:srgbClr val="B9DAF5"/>
            </a:solidFill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1181100" y="2385589"/>
            <a:ext cx="14797058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Error test extends the base test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Overrides the base components with errored one.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49452" y="640754"/>
            <a:ext cx="9503920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Changes in Error Test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graphicFrame>
        <p:nvGraphicFramePr>
          <p:cNvPr name="Object 4" id="4"/>
          <p:cNvGraphicFramePr/>
          <p:nvPr/>
        </p:nvGraphicFramePr>
        <p:xfrm>
          <a:off x="1028700" y="2007233"/>
          <a:ext cx="16230600" cy="5984327"/>
        </p:xfrm>
        <a:graphic>
          <a:graphicData uri="http://schemas.openxmlformats.org/presentationml/2006/ole">
            <p:oleObj imgW="19469100" imgH="9220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749452" y="640754"/>
            <a:ext cx="718816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Verification Plan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9452" y="640754"/>
            <a:ext cx="4171818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Coverage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0541" y="6101611"/>
            <a:ext cx="11954352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measures of which design features have been exercised by the test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0541" y="3200294"/>
            <a:ext cx="13564434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measures coverage of the design structure (branch, statement, toogle, etc.).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0431" y="2233189"/>
            <a:ext cx="3236833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5" indent="-302257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b="true" sz="2799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Code coverage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0431" y="5134505"/>
            <a:ext cx="4136827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5" indent="-302257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b="true" sz="2799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Functional coverage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0541" y="7078242"/>
            <a:ext cx="13149247" cy="90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to ensure that the verification process has exercised the design through all of the interesting values.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1075" y="4167400"/>
            <a:ext cx="11302841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measures how much of the implementation has been exercised.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7300" y="2299864"/>
            <a:ext cx="8394548" cy="2477296"/>
          </a:xfrm>
          <a:custGeom>
            <a:avLst/>
            <a:gdLst/>
            <a:ahLst/>
            <a:cxnLst/>
            <a:rect r="r" b="b" t="t" l="l"/>
            <a:pathLst>
              <a:path h="2477296" w="8394548">
                <a:moveTo>
                  <a:pt x="0" y="0"/>
                </a:moveTo>
                <a:lnTo>
                  <a:pt x="8394548" y="0"/>
                </a:lnTo>
                <a:lnTo>
                  <a:pt x="8394548" y="2477296"/>
                </a:lnTo>
                <a:lnTo>
                  <a:pt x="0" y="2477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1" r="0" b="-21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9452" y="5143500"/>
            <a:ext cx="8322396" cy="1989617"/>
          </a:xfrm>
          <a:custGeom>
            <a:avLst/>
            <a:gdLst/>
            <a:ahLst/>
            <a:cxnLst/>
            <a:rect r="r" b="b" t="t" l="l"/>
            <a:pathLst>
              <a:path h="1989617" w="8322396">
                <a:moveTo>
                  <a:pt x="0" y="0"/>
                </a:moveTo>
                <a:lnTo>
                  <a:pt x="8322396" y="0"/>
                </a:lnTo>
                <a:lnTo>
                  <a:pt x="8322396" y="1989617"/>
                </a:lnTo>
                <a:lnTo>
                  <a:pt x="0" y="1989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66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7300" y="7636695"/>
            <a:ext cx="8394548" cy="2260549"/>
          </a:xfrm>
          <a:custGeom>
            <a:avLst/>
            <a:gdLst/>
            <a:ahLst/>
            <a:cxnLst/>
            <a:rect r="r" b="b" t="t" l="l"/>
            <a:pathLst>
              <a:path h="2260549" w="8394548">
                <a:moveTo>
                  <a:pt x="0" y="0"/>
                </a:moveTo>
                <a:lnTo>
                  <a:pt x="8394548" y="0"/>
                </a:lnTo>
                <a:lnTo>
                  <a:pt x="8394548" y="2260548"/>
                </a:lnTo>
                <a:lnTo>
                  <a:pt x="0" y="2260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989" r="0" b="-498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53948" y="2611669"/>
            <a:ext cx="4622286" cy="5481918"/>
          </a:xfrm>
          <a:custGeom>
            <a:avLst/>
            <a:gdLst/>
            <a:ahLst/>
            <a:cxnLst/>
            <a:rect r="r" b="b" t="t" l="l"/>
            <a:pathLst>
              <a:path h="5481918" w="4622286">
                <a:moveTo>
                  <a:pt x="0" y="0"/>
                </a:moveTo>
                <a:lnTo>
                  <a:pt x="4622286" y="0"/>
                </a:lnTo>
                <a:lnTo>
                  <a:pt x="4622286" y="5481918"/>
                </a:lnTo>
                <a:lnTo>
                  <a:pt x="0" y="54819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9452" y="640754"/>
            <a:ext cx="8033645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Code coverage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45409" y="2299864"/>
            <a:ext cx="11797183" cy="6727319"/>
          </a:xfrm>
          <a:custGeom>
            <a:avLst/>
            <a:gdLst/>
            <a:ahLst/>
            <a:cxnLst/>
            <a:rect r="r" b="b" t="t" l="l"/>
            <a:pathLst>
              <a:path h="6727319" w="11797183">
                <a:moveTo>
                  <a:pt x="0" y="0"/>
                </a:moveTo>
                <a:lnTo>
                  <a:pt x="11797182" y="0"/>
                </a:lnTo>
                <a:lnTo>
                  <a:pt x="11797182" y="6727319"/>
                </a:lnTo>
                <a:lnTo>
                  <a:pt x="0" y="6727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9452" y="640754"/>
            <a:ext cx="8394548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Functional collector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130934"/>
            <a:ext cx="16230600" cy="1934641"/>
          </a:xfrm>
          <a:custGeom>
            <a:avLst/>
            <a:gdLst/>
            <a:ahLst/>
            <a:cxnLst/>
            <a:rect r="r" b="b" t="t" l="l"/>
            <a:pathLst>
              <a:path h="1934641" w="16230600">
                <a:moveTo>
                  <a:pt x="0" y="0"/>
                </a:moveTo>
                <a:lnTo>
                  <a:pt x="16230600" y="0"/>
                </a:lnTo>
                <a:lnTo>
                  <a:pt x="16230600" y="1934641"/>
                </a:lnTo>
                <a:lnTo>
                  <a:pt x="0" y="1934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868" r="0" b="0"/>
            </a:stretch>
          </a:blipFill>
        </p:spPr>
      </p:sp>
      <p:graphicFrame>
        <p:nvGraphicFramePr>
          <p:cNvPr name="Object 5" id="5"/>
          <p:cNvGraphicFramePr/>
          <p:nvPr/>
        </p:nvGraphicFramePr>
        <p:xfrm>
          <a:off x="512893" y="2299864"/>
          <a:ext cx="16230600" cy="4117813"/>
        </p:xfrm>
        <a:graphic>
          <a:graphicData uri="http://schemas.openxmlformats.org/presentationml/2006/ole">
            <p:oleObj imgW="19469100" imgH="73533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13294" y="393382"/>
            <a:ext cx="6483044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  <a:spcBef>
                <a:spcPct val="0"/>
              </a:spcBef>
            </a:pPr>
            <a:r>
              <a:rPr lang="en-US" sz="6600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Assertions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22266" y="3747543"/>
            <a:ext cx="11301259" cy="3602276"/>
          </a:xfrm>
          <a:custGeom>
            <a:avLst/>
            <a:gdLst/>
            <a:ahLst/>
            <a:cxnLst/>
            <a:rect r="r" b="b" t="t" l="l"/>
            <a:pathLst>
              <a:path h="3602276" w="11301259">
                <a:moveTo>
                  <a:pt x="0" y="0"/>
                </a:moveTo>
                <a:lnTo>
                  <a:pt x="11301259" y="0"/>
                </a:lnTo>
                <a:lnTo>
                  <a:pt x="11301259" y="3602276"/>
                </a:lnTo>
                <a:lnTo>
                  <a:pt x="0" y="360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9452" y="640754"/>
            <a:ext cx="6483044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Bugs in the DUT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9452" y="2233189"/>
            <a:ext cx="2163128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5" indent="-302257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b="true" sz="2799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First Bug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8820" y="2958905"/>
            <a:ext cx="13149247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The output doesn’t depend on the start.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8820" y="4064440"/>
            <a:ext cx="4888063" cy="2277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As we can see at “op”=1 the “start”=0 so the result should be the same as previous ,but here the DUT execute the operation.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99756" y="3745827"/>
            <a:ext cx="11301259" cy="3065466"/>
          </a:xfrm>
          <a:custGeom>
            <a:avLst/>
            <a:gdLst/>
            <a:ahLst/>
            <a:cxnLst/>
            <a:rect r="r" b="b" t="t" l="l"/>
            <a:pathLst>
              <a:path h="3065466" w="11301259">
                <a:moveTo>
                  <a:pt x="0" y="0"/>
                </a:moveTo>
                <a:lnTo>
                  <a:pt x="11301259" y="0"/>
                </a:lnTo>
                <a:lnTo>
                  <a:pt x="11301259" y="3065466"/>
                </a:lnTo>
                <a:lnTo>
                  <a:pt x="0" y="3065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9452" y="640754"/>
            <a:ext cx="6483044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Bugs in the DUT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9452" y="2233189"/>
            <a:ext cx="2687479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5" indent="-302257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b="true" sz="2799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Second Bug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8820" y="2958905"/>
            <a:ext cx="13149247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The “done” signal doesn’t go back to ‘0’ after the operation.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8820" y="4064440"/>
            <a:ext cx="4888063" cy="136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As we can see the “done” signal keeps high for multiple periods.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8820" y="5931976"/>
            <a:ext cx="4609617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Specs: The done signal stays high for only one clock.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8044" y="7093391"/>
            <a:ext cx="4609617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We disabled the “done” to see the other bugs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15292" y="4247235"/>
            <a:ext cx="7944008" cy="1602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19"/>
              </a:lnSpc>
              <a:spcBef>
                <a:spcPct val="0"/>
              </a:spcBef>
            </a:pPr>
            <a:r>
              <a:rPr lang="en-US" sz="9300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109115">
            <a:off x="1304945" y="-1482168"/>
            <a:ext cx="6415799" cy="13194445"/>
          </a:xfrm>
          <a:custGeom>
            <a:avLst/>
            <a:gdLst/>
            <a:ahLst/>
            <a:cxnLst/>
            <a:rect r="r" b="b" t="t" l="l"/>
            <a:pathLst>
              <a:path h="13194445" w="6415799">
                <a:moveTo>
                  <a:pt x="0" y="0"/>
                </a:moveTo>
                <a:lnTo>
                  <a:pt x="6415799" y="0"/>
                </a:lnTo>
                <a:lnTo>
                  <a:pt x="6415799" y="13194445"/>
                </a:lnTo>
                <a:lnTo>
                  <a:pt x="0" y="13194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24703" y="634827"/>
            <a:ext cx="7626423" cy="9404974"/>
          </a:xfrm>
          <a:custGeom>
            <a:avLst/>
            <a:gdLst/>
            <a:ahLst/>
            <a:cxnLst/>
            <a:rect r="r" b="b" t="t" l="l"/>
            <a:pathLst>
              <a:path h="9404974" w="7626423">
                <a:moveTo>
                  <a:pt x="0" y="0"/>
                </a:moveTo>
                <a:lnTo>
                  <a:pt x="7626423" y="0"/>
                </a:lnTo>
                <a:lnTo>
                  <a:pt x="7626423" y="9404974"/>
                </a:lnTo>
                <a:lnTo>
                  <a:pt x="0" y="9404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512893" y="-5612"/>
            <a:ext cx="718816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Architecture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graphicFrame>
        <p:nvGraphicFramePr>
          <p:cNvPr name="Object 4" id="4"/>
          <p:cNvGraphicFramePr/>
          <p:nvPr/>
        </p:nvGraphicFramePr>
        <p:xfrm>
          <a:off x="2719929" y="1549506"/>
          <a:ext cx="5386388" cy="4400550"/>
        </p:xfrm>
        <a:graphic>
          <a:graphicData uri="http://schemas.openxmlformats.org/presentationml/2006/ole">
            <p:oleObj imgW="6464300" imgH="54737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512893" y="-5612"/>
            <a:ext cx="718816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Assertions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88101"/>
            <a:ext cx="10336357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Reference 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8766" y="2233189"/>
            <a:ext cx="17419234" cy="643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A reference model was implemented based on the given specifications: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When the start signal is asserted, The ALU executes the operation selected by the opcode.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The input operands must remain stable from the assertion of start until the result is generated.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The operation completes when the done signal is asserted.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The ALU supports: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        1. Three single-cycle operations: ADD - AND - XOR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        2. One multi-cycle operation: MULT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286714"/>
            <a:ext cx="16556032" cy="4718469"/>
          </a:xfrm>
          <a:custGeom>
            <a:avLst/>
            <a:gdLst/>
            <a:ahLst/>
            <a:cxnLst/>
            <a:rect r="r" b="b" t="t" l="l"/>
            <a:pathLst>
              <a:path h="4718469" w="16556032">
                <a:moveTo>
                  <a:pt x="0" y="0"/>
                </a:moveTo>
                <a:lnTo>
                  <a:pt x="16556032" y="0"/>
                </a:lnTo>
                <a:lnTo>
                  <a:pt x="16556032" y="4718469"/>
                </a:lnTo>
                <a:lnTo>
                  <a:pt x="0" y="4718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88101"/>
            <a:ext cx="672806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Scoreboard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233189"/>
            <a:ext cx="1508765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2C81E2"/>
                </a:solidFill>
                <a:latin typeface="Inter Bold"/>
                <a:ea typeface="Inter Bold"/>
                <a:cs typeface="Inter Bold"/>
                <a:sym typeface="Inter Bold"/>
              </a:rPr>
              <a:t>single-cycle operations: ADD - AND - XOR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902759" y="3925787"/>
            <a:ext cx="7801535" cy="1877044"/>
            <a:chOff x="0" y="0"/>
            <a:chExt cx="2054725" cy="4943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4725" cy="494365"/>
            </a:xfrm>
            <a:custGeom>
              <a:avLst/>
              <a:gdLst/>
              <a:ahLst/>
              <a:cxnLst/>
              <a:rect r="r" b="b" t="t" l="l"/>
              <a:pathLst>
                <a:path h="494365" w="2054725">
                  <a:moveTo>
                    <a:pt x="10916" y="0"/>
                  </a:moveTo>
                  <a:lnTo>
                    <a:pt x="2043809" y="0"/>
                  </a:lnTo>
                  <a:cubicBezTo>
                    <a:pt x="2049838" y="0"/>
                    <a:pt x="2054725" y="4887"/>
                    <a:pt x="2054725" y="10916"/>
                  </a:cubicBezTo>
                  <a:lnTo>
                    <a:pt x="2054725" y="483449"/>
                  </a:lnTo>
                  <a:cubicBezTo>
                    <a:pt x="2054725" y="489478"/>
                    <a:pt x="2049838" y="494365"/>
                    <a:pt x="2043809" y="494365"/>
                  </a:cubicBezTo>
                  <a:lnTo>
                    <a:pt x="10916" y="494365"/>
                  </a:lnTo>
                  <a:cubicBezTo>
                    <a:pt x="4887" y="494365"/>
                    <a:pt x="0" y="489478"/>
                    <a:pt x="0" y="483449"/>
                  </a:cubicBezTo>
                  <a:lnTo>
                    <a:pt x="0" y="10916"/>
                  </a:lnTo>
                  <a:cubicBezTo>
                    <a:pt x="0" y="4887"/>
                    <a:pt x="4887" y="0"/>
                    <a:pt x="109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C81E2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54725" cy="532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 flipV="true">
            <a:off x="10144118" y="4984772"/>
            <a:ext cx="1701139" cy="0"/>
          </a:xfrm>
          <a:prstGeom prst="line">
            <a:avLst/>
          </a:prstGeom>
          <a:ln cap="flat" w="95250">
            <a:solidFill>
              <a:srgbClr val="2C81E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11044646" y="4320767"/>
            <a:ext cx="6842183" cy="391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2294">
                <a:solidFill>
                  <a:srgbClr val="001864"/>
                </a:solidFill>
                <a:latin typeface="Canva Sans"/>
                <a:ea typeface="Canva Sans"/>
                <a:cs typeface="Canva Sans"/>
                <a:sym typeface="Canva Sans"/>
              </a:rPr>
              <a:t>Compute the result of single-cycle operation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219720"/>
            <a:ext cx="15704327" cy="3847560"/>
          </a:xfrm>
          <a:custGeom>
            <a:avLst/>
            <a:gdLst/>
            <a:ahLst/>
            <a:cxnLst/>
            <a:rect r="r" b="b" t="t" l="l"/>
            <a:pathLst>
              <a:path h="3847560" w="15704327">
                <a:moveTo>
                  <a:pt x="0" y="0"/>
                </a:moveTo>
                <a:lnTo>
                  <a:pt x="15704327" y="0"/>
                </a:lnTo>
                <a:lnTo>
                  <a:pt x="15704327" y="3847560"/>
                </a:lnTo>
                <a:lnTo>
                  <a:pt x="0" y="3847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88101"/>
            <a:ext cx="672806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Scoreboard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233189"/>
            <a:ext cx="1508765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true">
                <a:solidFill>
                  <a:srgbClr val="2C81E2"/>
                </a:solidFill>
                <a:latin typeface="Inter Bold"/>
                <a:ea typeface="Inter Bold"/>
                <a:cs typeface="Inter Bold"/>
                <a:sym typeface="Inter Bold"/>
              </a:rPr>
              <a:t>Three</a:t>
            </a:r>
            <a:r>
              <a:rPr lang="en-US" b="true" sz="3200">
                <a:solidFill>
                  <a:srgbClr val="2C81E2"/>
                </a:solidFill>
                <a:latin typeface="Inter Bold"/>
                <a:ea typeface="Inter Bold"/>
                <a:cs typeface="Inter Bold"/>
                <a:sym typeface="Inter Bold"/>
              </a:rPr>
              <a:t>-cycle operation: MULT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902759" y="3925902"/>
            <a:ext cx="7420535" cy="734044"/>
            <a:chOff x="0" y="0"/>
            <a:chExt cx="1954380" cy="1933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4380" cy="193328"/>
            </a:xfrm>
            <a:custGeom>
              <a:avLst/>
              <a:gdLst/>
              <a:ahLst/>
              <a:cxnLst/>
              <a:rect r="r" b="b" t="t" l="l"/>
              <a:pathLst>
                <a:path h="193328" w="1954380">
                  <a:moveTo>
                    <a:pt x="11476" y="0"/>
                  </a:moveTo>
                  <a:lnTo>
                    <a:pt x="1942903" y="0"/>
                  </a:lnTo>
                  <a:cubicBezTo>
                    <a:pt x="1949241" y="0"/>
                    <a:pt x="1954380" y="5138"/>
                    <a:pt x="1954380" y="11476"/>
                  </a:cubicBezTo>
                  <a:lnTo>
                    <a:pt x="1954380" y="181852"/>
                  </a:lnTo>
                  <a:cubicBezTo>
                    <a:pt x="1954380" y="188190"/>
                    <a:pt x="1949241" y="193328"/>
                    <a:pt x="1942903" y="193328"/>
                  </a:cubicBezTo>
                  <a:lnTo>
                    <a:pt x="11476" y="193328"/>
                  </a:lnTo>
                  <a:cubicBezTo>
                    <a:pt x="5138" y="193328"/>
                    <a:pt x="0" y="188190"/>
                    <a:pt x="0" y="181852"/>
                  </a:cubicBezTo>
                  <a:lnTo>
                    <a:pt x="0" y="11476"/>
                  </a:lnTo>
                  <a:cubicBezTo>
                    <a:pt x="0" y="5138"/>
                    <a:pt x="5138" y="0"/>
                    <a:pt x="11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C81E2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54380" cy="231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044646" y="3878277"/>
            <a:ext cx="6842183" cy="391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2294">
                <a:solidFill>
                  <a:srgbClr val="001864"/>
                </a:solidFill>
                <a:latin typeface="Canva Sans"/>
                <a:ea typeface="Canva Sans"/>
                <a:cs typeface="Canva Sans"/>
                <a:sym typeface="Canva Sans"/>
              </a:rPr>
              <a:t>Compute the result of multi-cycle operation</a:t>
            </a:r>
          </a:p>
        </p:txBody>
      </p:sp>
      <p:sp>
        <p:nvSpPr>
          <p:cNvPr name="AutoShape 11" id="11"/>
          <p:cNvSpPr/>
          <p:nvPr/>
        </p:nvSpPr>
        <p:spPr>
          <a:xfrm flipH="true" flipV="true">
            <a:off x="9343507" y="4416017"/>
            <a:ext cx="1701139" cy="0"/>
          </a:xfrm>
          <a:prstGeom prst="line">
            <a:avLst/>
          </a:prstGeom>
          <a:ln cap="flat" w="95250">
            <a:solidFill>
              <a:srgbClr val="2C81E2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477931"/>
            <a:ext cx="16444591" cy="3042249"/>
          </a:xfrm>
          <a:custGeom>
            <a:avLst/>
            <a:gdLst/>
            <a:ahLst/>
            <a:cxnLst/>
            <a:rect r="r" b="b" t="t" l="l"/>
            <a:pathLst>
              <a:path h="3042249" w="16444591">
                <a:moveTo>
                  <a:pt x="0" y="0"/>
                </a:moveTo>
                <a:lnTo>
                  <a:pt x="16444591" y="0"/>
                </a:lnTo>
                <a:lnTo>
                  <a:pt x="16444591" y="3042250"/>
                </a:lnTo>
                <a:lnTo>
                  <a:pt x="0" y="3042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88101"/>
            <a:ext cx="672806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true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Scoreboard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233189"/>
            <a:ext cx="1508765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true">
                <a:solidFill>
                  <a:srgbClr val="2C81E2"/>
                </a:solidFill>
                <a:latin typeface="Inter Bold"/>
                <a:ea typeface="Inter Bold"/>
                <a:cs typeface="Inter Bold"/>
                <a:sym typeface="Inter Bold"/>
              </a:rPr>
              <a:t>Comparison Between Expe</a:t>
            </a:r>
            <a:r>
              <a:rPr lang="en-US" b="true" sz="3200">
                <a:solidFill>
                  <a:srgbClr val="2C81E2"/>
                </a:solidFill>
                <a:latin typeface="Inter Bold"/>
                <a:ea typeface="Inter Bold"/>
                <a:cs typeface="Inter Bold"/>
                <a:sym typeface="Inter Bold"/>
              </a:rPr>
              <a:t>cted Output and DUT Output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61837" y="4049889"/>
            <a:ext cx="8339103" cy="357142"/>
            <a:chOff x="0" y="0"/>
            <a:chExt cx="2196307" cy="940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96307" cy="94062"/>
            </a:xfrm>
            <a:custGeom>
              <a:avLst/>
              <a:gdLst/>
              <a:ahLst/>
              <a:cxnLst/>
              <a:rect r="r" b="b" t="t" l="l"/>
              <a:pathLst>
                <a:path h="94062" w="2196307">
                  <a:moveTo>
                    <a:pt x="10212" y="0"/>
                  </a:moveTo>
                  <a:lnTo>
                    <a:pt x="2186095" y="0"/>
                  </a:lnTo>
                  <a:cubicBezTo>
                    <a:pt x="2188803" y="0"/>
                    <a:pt x="2191401" y="1076"/>
                    <a:pt x="2193316" y="2991"/>
                  </a:cubicBezTo>
                  <a:cubicBezTo>
                    <a:pt x="2195231" y="4906"/>
                    <a:pt x="2196307" y="7504"/>
                    <a:pt x="2196307" y="10212"/>
                  </a:cubicBezTo>
                  <a:lnTo>
                    <a:pt x="2196307" y="83850"/>
                  </a:lnTo>
                  <a:cubicBezTo>
                    <a:pt x="2196307" y="89490"/>
                    <a:pt x="2191735" y="94062"/>
                    <a:pt x="2186095" y="94062"/>
                  </a:cubicBezTo>
                  <a:lnTo>
                    <a:pt x="10212" y="94062"/>
                  </a:lnTo>
                  <a:cubicBezTo>
                    <a:pt x="7504" y="94062"/>
                    <a:pt x="4906" y="92986"/>
                    <a:pt x="2991" y="91071"/>
                  </a:cubicBezTo>
                  <a:cubicBezTo>
                    <a:pt x="1076" y="89156"/>
                    <a:pt x="0" y="86558"/>
                    <a:pt x="0" y="83850"/>
                  </a:cubicBezTo>
                  <a:lnTo>
                    <a:pt x="0" y="10212"/>
                  </a:lnTo>
                  <a:cubicBezTo>
                    <a:pt x="0" y="7504"/>
                    <a:pt x="1076" y="4906"/>
                    <a:pt x="2991" y="2991"/>
                  </a:cubicBezTo>
                  <a:cubicBezTo>
                    <a:pt x="4906" y="1076"/>
                    <a:pt x="7504" y="0"/>
                    <a:pt x="102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C81E2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96307" cy="13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 flipV="true">
            <a:off x="10271709" y="4647079"/>
            <a:ext cx="1693520" cy="781592"/>
          </a:xfrm>
          <a:prstGeom prst="line">
            <a:avLst/>
          </a:prstGeom>
          <a:ln cap="flat" w="95250">
            <a:solidFill>
              <a:srgbClr val="2C81E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9976195" y="5636676"/>
            <a:ext cx="6842183" cy="119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2294">
                <a:solidFill>
                  <a:srgbClr val="001864"/>
                </a:solidFill>
                <a:latin typeface="Canva Sans"/>
                <a:ea typeface="Canva Sans"/>
                <a:cs typeface="Canva Sans"/>
                <a:sym typeface="Canva Sans"/>
              </a:rPr>
              <a:t>The scoreboard checks correctness by comparing the DUT output against the expected result calculated by the reference model.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24">
            <a:off x="-4082913" y="8763996"/>
            <a:ext cx="9191612" cy="1981379"/>
          </a:xfrm>
          <a:custGeom>
            <a:avLst/>
            <a:gdLst/>
            <a:ahLst/>
            <a:cxnLst/>
            <a:rect r="r" b="b" t="t" l="l"/>
            <a:pathLst>
              <a:path h="1981379" w="9191612">
                <a:moveTo>
                  <a:pt x="0" y="0"/>
                </a:moveTo>
                <a:lnTo>
                  <a:pt x="9191612" y="0"/>
                </a:lnTo>
                <a:lnTo>
                  <a:pt x="9191612" y="1981380"/>
                </a:lnTo>
                <a:lnTo>
                  <a:pt x="0" y="198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469" t="0" r="-246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937688" y="-69537"/>
            <a:ext cx="8350312" cy="2369401"/>
          </a:xfrm>
          <a:custGeom>
            <a:avLst/>
            <a:gdLst/>
            <a:ahLst/>
            <a:cxnLst/>
            <a:rect r="r" b="b" t="t" l="l"/>
            <a:pathLst>
              <a:path h="2369401" w="8350312">
                <a:moveTo>
                  <a:pt x="8350312" y="0"/>
                </a:moveTo>
                <a:lnTo>
                  <a:pt x="0" y="0"/>
                </a:lnTo>
                <a:lnTo>
                  <a:pt x="0" y="2369401"/>
                </a:lnTo>
                <a:lnTo>
                  <a:pt x="8350312" y="2369401"/>
                </a:lnTo>
                <a:lnTo>
                  <a:pt x="8350312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01082" y="4142412"/>
            <a:ext cx="7138714" cy="5259197"/>
          </a:xfrm>
          <a:custGeom>
            <a:avLst/>
            <a:gdLst/>
            <a:ahLst/>
            <a:cxnLst/>
            <a:rect r="r" b="b" t="t" l="l"/>
            <a:pathLst>
              <a:path h="5259197" w="7138714">
                <a:moveTo>
                  <a:pt x="0" y="0"/>
                </a:moveTo>
                <a:lnTo>
                  <a:pt x="7138714" y="0"/>
                </a:lnTo>
                <a:lnTo>
                  <a:pt x="7138714" y="5259197"/>
                </a:lnTo>
                <a:lnTo>
                  <a:pt x="0" y="5259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9452" y="640754"/>
            <a:ext cx="8033645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b="true" sz="6500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Sequence item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9258" y="2233189"/>
            <a:ext cx="13920115" cy="296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3941" indent="-301971" lvl="1">
              <a:lnSpc>
                <a:spcPts val="3916"/>
              </a:lnSpc>
              <a:buFont typeface="Arial"/>
              <a:buChar char="•"/>
            </a:pPr>
            <a:r>
              <a:rPr lang="en-US" sz="279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We have created sequence item represents the transaction that will be sent to the DUT </a:t>
            </a:r>
          </a:p>
          <a:p>
            <a:pPr algn="l" marL="603941" indent="-301971" lvl="1">
              <a:lnSpc>
                <a:spcPts val="3916"/>
              </a:lnSpc>
              <a:buFont typeface="Arial"/>
              <a:buChar char="•"/>
            </a:pPr>
            <a:r>
              <a:rPr lang="en-US" sz="279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The sequence item generate a randomized inputs under some defined constrains based on our specs as shown:</a:t>
            </a:r>
          </a:p>
          <a:p>
            <a:pPr algn="l">
              <a:lnSpc>
                <a:spcPts val="3916"/>
              </a:lnSpc>
            </a:pPr>
          </a:p>
          <a:p>
            <a:pPr algn="l">
              <a:lnSpc>
                <a:spcPts val="3916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67991" y="4512011"/>
            <a:ext cx="8633091" cy="445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7883" indent="-402628" lvl="2">
              <a:lnSpc>
                <a:spcPts val="3916"/>
              </a:lnSpc>
              <a:buFont typeface="Arial"/>
              <a:buChar char="⚬"/>
            </a:pPr>
            <a:r>
              <a:rPr lang="en-US" sz="279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The reset signal to be off most of the time</a:t>
            </a:r>
          </a:p>
          <a:p>
            <a:pPr algn="l" marL="1207883" indent="-402628" lvl="2">
              <a:lnSpc>
                <a:spcPts val="3916"/>
              </a:lnSpc>
              <a:buFont typeface="Arial"/>
              <a:buChar char="⚬"/>
            </a:pPr>
            <a:r>
              <a:rPr lang="en-US" sz="279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The Start signal to be asserted most of the time</a:t>
            </a:r>
          </a:p>
          <a:p>
            <a:pPr algn="l" marL="1207883" indent="-402628" lvl="2">
              <a:lnSpc>
                <a:spcPts val="3916"/>
              </a:lnSpc>
              <a:buFont typeface="Arial"/>
              <a:buChar char="⚬"/>
            </a:pPr>
            <a:r>
              <a:rPr lang="en-US" sz="279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The Operands A,B to have its Maximum or Minimum values most of the time to achieve the required corner cases</a:t>
            </a:r>
          </a:p>
          <a:p>
            <a:pPr algn="l" marL="1207883" indent="-402628" lvl="2">
              <a:lnSpc>
                <a:spcPts val="3916"/>
              </a:lnSpc>
              <a:buFont typeface="Arial"/>
              <a:buChar char="⚬"/>
            </a:pPr>
            <a:r>
              <a:rPr lang="en-US" sz="2797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The opcode to be away from the unused cases</a:t>
            </a:r>
          </a:p>
          <a:p>
            <a:pPr algn="r" rtl="true">
              <a:lnSpc>
                <a:spcPts val="39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DAGy4jBu3FE</dc:identifier>
  <dcterms:modified xsi:type="dcterms:W3CDTF">2011-08-01T06:04:30Z</dcterms:modified>
  <cp:revision>1</cp:revision>
  <dc:title>Copy of Untitled</dc:title>
</cp:coreProperties>
</file>